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59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504" y="533400"/>
            <a:ext cx="9047615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имнастика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</a:t>
            </a:r>
            <a:r>
              <a:rPr lang="ru-R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биоэнергопластикой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Истоки дарования детей на кончиках пальц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2447925" cy="2847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«Чашечка»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Вкусных мы блинов поели,</a:t>
            </a:r>
          </a:p>
          <a:p>
            <a:pPr>
              <a:buNone/>
            </a:pPr>
            <a:r>
              <a:rPr lang="ru-RU" dirty="0" smtClean="0"/>
              <a:t>Выпить чаю захотели.</a:t>
            </a:r>
          </a:p>
          <a:p>
            <a:pPr>
              <a:buNone/>
            </a:pPr>
            <a:r>
              <a:rPr lang="ru-RU" dirty="0" smtClean="0"/>
              <a:t>Язычок мы к носу тянем,</a:t>
            </a:r>
          </a:p>
          <a:p>
            <a:pPr>
              <a:buNone/>
            </a:pPr>
            <a:r>
              <a:rPr lang="ru-RU" dirty="0" smtClean="0"/>
              <a:t>Чашку с чаем представляем.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5\5 001.jpg"/>
          <p:cNvPicPr/>
          <p:nvPr/>
        </p:nvPicPr>
        <p:blipFill rotWithShape="1">
          <a:blip r:embed="rId3" cstate="print"/>
          <a:srcRect b="23164"/>
          <a:stretch/>
        </p:blipFill>
        <p:spPr bwMode="auto">
          <a:xfrm>
            <a:off x="2590800" y="3962401"/>
            <a:ext cx="376237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«Индюк»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- индюк «</a:t>
            </a:r>
            <a:r>
              <a:rPr lang="ru-RU" dirty="0" err="1" smtClean="0"/>
              <a:t>балды-балда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Разбегайтесь кто куда.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6\16 001.jpg"/>
          <p:cNvPicPr/>
          <p:nvPr/>
        </p:nvPicPr>
        <p:blipFill rotWithShape="1">
          <a:blip r:embed="rId3" cstate="print"/>
          <a:srcRect b="13253"/>
          <a:stretch/>
        </p:blipFill>
        <p:spPr bwMode="auto">
          <a:xfrm>
            <a:off x="1371600" y="3352801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«Маляр»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сегодня утром встал</a:t>
            </a:r>
          </a:p>
          <a:p>
            <a:pPr>
              <a:buNone/>
            </a:pPr>
            <a:r>
              <a:rPr lang="ru-RU" dirty="0" smtClean="0"/>
              <a:t>И посёлок не узнал:</a:t>
            </a:r>
          </a:p>
          <a:p>
            <a:pPr>
              <a:buNone/>
            </a:pPr>
            <a:r>
              <a:rPr lang="ru-RU" dirty="0" smtClean="0"/>
              <a:t>Каждый столб и каждый дом</a:t>
            </a:r>
          </a:p>
          <a:p>
            <a:pPr>
              <a:buNone/>
            </a:pPr>
            <a:r>
              <a:rPr lang="ru-RU" dirty="0" smtClean="0"/>
              <a:t>Был покрашен маляром.</a:t>
            </a:r>
          </a:p>
          <a:p>
            <a:pPr>
              <a:buNone/>
            </a:pPr>
            <a:r>
              <a:rPr lang="ru-RU" dirty="0" smtClean="0"/>
              <a:t>Если хочешь жить, как в сказке,</a:t>
            </a:r>
          </a:p>
          <a:p>
            <a:pPr>
              <a:buNone/>
            </a:pPr>
            <a:r>
              <a:rPr lang="ru-RU" dirty="0" smtClean="0"/>
              <a:t>Позови на помощь краски!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15024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7\17 001.jpg"/>
          <p:cNvPicPr/>
          <p:nvPr/>
        </p:nvPicPr>
        <p:blipFill rotWithShape="1">
          <a:blip r:embed="rId3" cstate="print"/>
          <a:srcRect b="20000"/>
          <a:stretch/>
        </p:blipFill>
        <p:spPr bwMode="auto">
          <a:xfrm>
            <a:off x="2362200" y="4419600"/>
            <a:ext cx="4314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«Лошадка»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- весёлая лошадка,</a:t>
            </a:r>
          </a:p>
          <a:p>
            <a:pPr>
              <a:buNone/>
            </a:pPr>
            <a:r>
              <a:rPr lang="ru-RU" dirty="0" smtClean="0"/>
              <a:t>Тёмная, как шоколадка.</a:t>
            </a:r>
          </a:p>
          <a:p>
            <a:pPr>
              <a:buNone/>
            </a:pPr>
            <a:r>
              <a:rPr lang="ru-RU" dirty="0" smtClean="0"/>
              <a:t>Язычком пощёлкай громко –</a:t>
            </a:r>
          </a:p>
          <a:p>
            <a:pPr>
              <a:buNone/>
            </a:pPr>
            <a:r>
              <a:rPr lang="ru-RU" dirty="0" smtClean="0"/>
              <a:t>Стук копыт услышишь звонкий.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15\15 001.jpg"/>
          <p:cNvPicPr/>
          <p:nvPr/>
        </p:nvPicPr>
        <p:blipFill rotWithShape="1">
          <a:blip r:embed="rId2" cstate="print"/>
          <a:srcRect b="18447"/>
          <a:stretch/>
        </p:blipFill>
        <p:spPr bwMode="auto">
          <a:xfrm>
            <a:off x="2362200" y="3962400"/>
            <a:ext cx="3305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«Грибок»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 берёзой, у дорожки</a:t>
            </a:r>
          </a:p>
          <a:p>
            <a:pPr>
              <a:buNone/>
            </a:pPr>
            <a:r>
              <a:rPr lang="ru-RU" dirty="0" smtClean="0"/>
              <a:t>Гриб растёт на толстой ножке.</a:t>
            </a:r>
          </a:p>
          <a:p>
            <a:pPr>
              <a:buNone/>
            </a:pPr>
            <a:r>
              <a:rPr lang="ru-RU" dirty="0" smtClean="0"/>
              <a:t>Мимо мы пройти не сможем,</a:t>
            </a:r>
          </a:p>
          <a:p>
            <a:pPr>
              <a:buNone/>
            </a:pPr>
            <a:r>
              <a:rPr lang="ru-RU" dirty="0" smtClean="0"/>
              <a:t>Гриб в лукошко мы положим.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133600" cy="28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676400" y="3505200"/>
            <a:ext cx="1828800" cy="2590800"/>
            <a:chOff x="1676400" y="3505200"/>
            <a:chExt cx="1828800" cy="2590800"/>
          </a:xfrm>
        </p:grpSpPr>
        <p:pic>
          <p:nvPicPr>
            <p:cNvPr id="5" name="Рисунок 4" descr="C:\Users\Lapa\Pictures\2012-09-09 7\7 002.jpg"/>
            <p:cNvPicPr/>
            <p:nvPr/>
          </p:nvPicPr>
          <p:blipFill rotWithShape="1">
            <a:blip r:embed="rId3" cstate="print"/>
            <a:srcRect l="59749"/>
            <a:stretch/>
          </p:blipFill>
          <p:spPr bwMode="auto">
            <a:xfrm flipH="1">
              <a:off x="1676400" y="3505200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C:\Users\Lapa\Pictures\2012-09-09 12\12 001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486" b="40000" l="3529" r="52834"/>
                      </a14:imgEffect>
                    </a14:imgLayer>
                  </a14:imgProps>
                </a:ext>
              </a:extLst>
            </a:blip>
            <a:srcRect r="41176" b="55418"/>
            <a:stretch/>
          </p:blipFill>
          <p:spPr bwMode="auto">
            <a:xfrm rot="5400000">
              <a:off x="1447800" y="4267200"/>
              <a:ext cx="2286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«Гармошка»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Ну-ка, рот пошире, крошки.</a:t>
            </a:r>
          </a:p>
          <a:p>
            <a:pPr>
              <a:buNone/>
            </a:pPr>
            <a:r>
              <a:rPr lang="ru-RU" dirty="0" smtClean="0"/>
              <a:t>Поиграем на гармошке!</a:t>
            </a:r>
          </a:p>
          <a:p>
            <a:pPr>
              <a:buNone/>
            </a:pPr>
            <a:r>
              <a:rPr lang="ru-RU" dirty="0" smtClean="0"/>
              <a:t>Язычок не отпускаем,</a:t>
            </a:r>
          </a:p>
          <a:p>
            <a:pPr>
              <a:buNone/>
            </a:pPr>
            <a:r>
              <a:rPr lang="ru-RU" dirty="0" smtClean="0"/>
              <a:t>Только ротик открываем.</a:t>
            </a:r>
          </a:p>
          <a:p>
            <a:pPr>
              <a:buNone/>
            </a:pPr>
            <a:r>
              <a:rPr lang="ru-RU" dirty="0" smtClean="0"/>
              <a:t>Раз, два, три, четыре, пять,</a:t>
            </a:r>
          </a:p>
          <a:p>
            <a:pPr>
              <a:buNone/>
            </a:pPr>
            <a:r>
              <a:rPr lang="ru-RU" dirty="0" smtClean="0"/>
              <a:t>Нам нетрудно повторять!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493010" cy="21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4\14 001.jpg"/>
          <p:cNvPicPr/>
          <p:nvPr/>
        </p:nvPicPr>
        <p:blipFill rotWithShape="1">
          <a:blip r:embed="rId3" cstate="print"/>
          <a:srcRect l="46653" t="518" r="6522" b="45596"/>
          <a:stretch/>
        </p:blipFill>
        <p:spPr bwMode="auto">
          <a:xfrm rot="5400000">
            <a:off x="1825001" y="4644402"/>
            <a:ext cx="20649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apa\Pictures\2012-09-09 14\14 00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371" b="71267" l="48162" r="94628"/>
                    </a14:imgEffect>
                  </a14:imgLayer>
                </a14:imgProps>
              </a:ext>
            </a:extLst>
          </a:blip>
          <a:srcRect l="46653" t="518" r="4949" b="42348"/>
          <a:stretch/>
        </p:blipFill>
        <p:spPr bwMode="auto">
          <a:xfrm rot="16200000" flipH="1">
            <a:off x="617459" y="4656059"/>
            <a:ext cx="2134373" cy="10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981200" y="4724400"/>
            <a:ext cx="5334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Lapa\Pictures\2012-09-09 14\14 001.jpg"/>
          <p:cNvPicPr/>
          <p:nvPr/>
        </p:nvPicPr>
        <p:blipFill rotWithShape="1">
          <a:blip r:embed="rId3" cstate="print"/>
          <a:srcRect l="46653" t="518" r="6522" b="45596"/>
          <a:stretch/>
        </p:blipFill>
        <p:spPr bwMode="auto">
          <a:xfrm rot="5400000">
            <a:off x="5008910" y="4583920"/>
            <a:ext cx="20649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apa\Pictures\2012-09-09 14\14 00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371" b="71267" l="48162" r="94628"/>
                    </a14:imgEffect>
                  </a14:imgLayer>
                </a14:imgProps>
              </a:ext>
            </a:extLst>
          </a:blip>
          <a:srcRect l="46653" t="518" r="4949" b="42348"/>
          <a:stretch/>
        </p:blipFill>
        <p:spPr bwMode="auto">
          <a:xfrm rot="16200000" flipH="1">
            <a:off x="2810768" y="4588754"/>
            <a:ext cx="2134373" cy="10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4191000" y="4724400"/>
            <a:ext cx="151575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«Вкусное варенье»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Блин мы ели с наслажденьем</a:t>
            </a:r>
          </a:p>
          <a:p>
            <a:pPr>
              <a:buNone/>
            </a:pPr>
            <a:r>
              <a:rPr lang="ru-RU" dirty="0" smtClean="0"/>
              <a:t>Перепачкались вареньем.</a:t>
            </a:r>
          </a:p>
          <a:p>
            <a:pPr>
              <a:buNone/>
            </a:pPr>
            <a:r>
              <a:rPr lang="ru-RU" dirty="0" smtClean="0"/>
              <a:t>Чтоб варенье с губ убрать,</a:t>
            </a:r>
          </a:p>
          <a:p>
            <a:pPr>
              <a:buNone/>
            </a:pPr>
            <a:r>
              <a:rPr lang="ru-RU" dirty="0" smtClean="0"/>
              <a:t>Ротик нужно облизать.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8\18 001.jpg"/>
          <p:cNvPicPr/>
          <p:nvPr/>
        </p:nvPicPr>
        <p:blipFill rotWithShape="1">
          <a:blip r:embed="rId3" cstate="print"/>
          <a:srcRect l="51141" t="24444" b="31111"/>
          <a:stretch/>
        </p:blipFill>
        <p:spPr bwMode="auto">
          <a:xfrm rot="10800000">
            <a:off x="1079297" y="3896856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apa\Pictures\2012-09-09 18\18 001.jpg"/>
          <p:cNvPicPr/>
          <p:nvPr/>
        </p:nvPicPr>
        <p:blipFill rotWithShape="1">
          <a:blip r:embed="rId3" cstate="print"/>
          <a:srcRect r="50685" b="66667"/>
          <a:stretch/>
        </p:blipFill>
        <p:spPr bwMode="auto">
          <a:xfrm rot="10800000">
            <a:off x="1110005" y="28855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286000" y="4028501"/>
            <a:ext cx="0" cy="6263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:\Users\Lapa\Pictures\2012-09-09 18\18 001.jpg"/>
          <p:cNvPicPr/>
          <p:nvPr/>
        </p:nvPicPr>
        <p:blipFill rotWithShape="1">
          <a:blip r:embed="rId3" cstate="print"/>
          <a:srcRect r="50685" b="66667"/>
          <a:stretch/>
        </p:blipFill>
        <p:spPr bwMode="auto">
          <a:xfrm rot="10800000">
            <a:off x="1136447" y="490696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«Расческа»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Наши зубки — гребешок, </a:t>
            </a:r>
          </a:p>
          <a:p>
            <a:pPr>
              <a:buNone/>
            </a:pPr>
            <a:r>
              <a:rPr lang="ru-RU" dirty="0" smtClean="0"/>
              <a:t>Причесали язычок. </a:t>
            </a:r>
          </a:p>
          <a:p>
            <a:pPr>
              <a:buNone/>
            </a:pPr>
            <a:r>
              <a:rPr lang="ru-RU" dirty="0" smtClean="0"/>
              <a:t>Мы причешем много раз, </a:t>
            </a:r>
          </a:p>
          <a:p>
            <a:pPr>
              <a:buNone/>
            </a:pPr>
            <a:r>
              <a:rPr lang="ru-RU" dirty="0" smtClean="0"/>
              <a:t>Чтоб он гладким был у нас.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10121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3\13 002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990600" y="3886201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«ПАРУС»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Лодочка под парусом по реке плывёт,</a:t>
            </a:r>
          </a:p>
          <a:p>
            <a:pPr>
              <a:buNone/>
            </a:pPr>
            <a:r>
              <a:rPr lang="ru-RU" dirty="0" smtClean="0"/>
              <a:t>На прогулку лодочка малышей везёт.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3\3 001.jpg"/>
          <p:cNvPicPr/>
          <p:nvPr/>
        </p:nvPicPr>
        <p:blipFill rotWithShape="1">
          <a:blip r:embed="rId2" cstate="print"/>
          <a:srcRect b="13726"/>
          <a:stretch/>
        </p:blipFill>
        <p:spPr bwMode="auto">
          <a:xfrm>
            <a:off x="1981200" y="3581400"/>
            <a:ext cx="3762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1551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762000"/>
            <a:ext cx="7467600" cy="54833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Применение артикуляционной гимнастики 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биоэнергопластикой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способствует привлечению интереса детей к выполнению упражнений, что значительно увеличивает эффективность гимнастики, способствует развитию артикуляционной, пальчиковой моторики, совершенствованию координации движений, развитию памяти, внимания, мышления. Выполнение элементов гимнастики руками и языком требует от ребенка максимальной концентрации зрительного и слухового внимания, сформированной пространственной ориентировки, точных движений пальцами и кистями рук совместно с движениями языка или губ.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Рекомендации по проведению упражнений артикуляционной гимнастики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467600" cy="48737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2. Каждое упражнение выполняется по 5-7 раз.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3. Статические упражнения выполняются по 10-15 секунд (удержание артикуляционной позы в одном положении).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4. Проводить их лучше эмоционально, в игровой форме.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5.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6.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 х12 см), но тогда взрослый должен находиться напротив ребенка лицом к нему.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81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Бегемотики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Рот пошире открываем,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бегемотиков</a:t>
            </a:r>
            <a:r>
              <a:rPr lang="ru-RU" dirty="0" smtClean="0"/>
              <a:t> играем:</a:t>
            </a:r>
          </a:p>
          <a:p>
            <a:pPr>
              <a:buNone/>
            </a:pPr>
            <a:r>
              <a:rPr lang="ru-RU" dirty="0" smtClean="0"/>
              <a:t>Широко раскроем ротик,</a:t>
            </a:r>
          </a:p>
          <a:p>
            <a:pPr>
              <a:buNone/>
            </a:pPr>
            <a:r>
              <a:rPr lang="ru-RU" dirty="0" smtClean="0"/>
              <a:t>Как голодный </a:t>
            </a:r>
            <a:r>
              <a:rPr lang="ru-RU" dirty="0" err="1" smtClean="0"/>
              <a:t>бегемотик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Закрывать его нельзя,</a:t>
            </a:r>
          </a:p>
          <a:p>
            <a:pPr>
              <a:buNone/>
            </a:pPr>
            <a:r>
              <a:rPr lang="ru-RU" dirty="0" smtClean="0"/>
              <a:t>До пяти считаю я.</a:t>
            </a:r>
          </a:p>
          <a:p>
            <a:pPr>
              <a:buNone/>
            </a:pPr>
            <a:r>
              <a:rPr lang="ru-RU" dirty="0" smtClean="0"/>
              <a:t>А потом закроем рот</a:t>
            </a:r>
          </a:p>
          <a:p>
            <a:pPr>
              <a:buNone/>
            </a:pPr>
            <a:r>
              <a:rPr lang="ru-RU" dirty="0" smtClean="0"/>
              <a:t>Отдыхает бегемот.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1\1 001.jpg"/>
          <p:cNvPicPr/>
          <p:nvPr/>
        </p:nvPicPr>
        <p:blipFill rotWithShape="1">
          <a:blip r:embed="rId3" cstate="print"/>
          <a:srcRect b="16667"/>
          <a:stretch/>
        </p:blipFill>
        <p:spPr bwMode="auto">
          <a:xfrm>
            <a:off x="4038600" y="35052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«ЛЯГУШКИ»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Подражаем мы лягушкам:</a:t>
            </a:r>
          </a:p>
          <a:p>
            <a:pPr>
              <a:buNone/>
            </a:pPr>
            <a:r>
              <a:rPr lang="ru-RU" dirty="0" smtClean="0"/>
              <a:t>Тянем губы прямо к ушкам.</a:t>
            </a:r>
          </a:p>
          <a:p>
            <a:pPr>
              <a:buNone/>
            </a:pPr>
            <a:r>
              <a:rPr lang="ru-RU" dirty="0" smtClean="0"/>
              <a:t>Вы сейчас тяните губки –</a:t>
            </a:r>
          </a:p>
          <a:p>
            <a:pPr>
              <a:buNone/>
            </a:pPr>
            <a:r>
              <a:rPr lang="ru-RU" dirty="0" smtClean="0"/>
              <a:t>Я увижу ваши зубки.</a:t>
            </a:r>
          </a:p>
          <a:p>
            <a:pPr>
              <a:buNone/>
            </a:pPr>
            <a:r>
              <a:rPr lang="ru-RU" dirty="0" smtClean="0"/>
              <a:t>Мы потянем - перестанем</a:t>
            </a:r>
          </a:p>
          <a:p>
            <a:pPr>
              <a:buNone/>
            </a:pPr>
            <a:r>
              <a:rPr lang="ru-RU" dirty="0" smtClean="0"/>
              <a:t>И нисколько не устанем.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220980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2\2 001.jpg"/>
          <p:cNvPicPr/>
          <p:nvPr/>
        </p:nvPicPr>
        <p:blipFill rotWithShape="1">
          <a:blip r:embed="rId3" cstate="print"/>
          <a:srcRect b="22162"/>
          <a:stretch/>
        </p:blipFill>
        <p:spPr bwMode="auto">
          <a:xfrm>
            <a:off x="2971800" y="4419601"/>
            <a:ext cx="4391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«СЛОН»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водичку набираю</a:t>
            </a:r>
          </a:p>
          <a:p>
            <a:pPr>
              <a:buNone/>
            </a:pPr>
            <a:r>
              <a:rPr lang="ru-RU" dirty="0" smtClean="0"/>
              <a:t>И ребяток поливаю!</a:t>
            </a:r>
          </a:p>
          <a:p>
            <a:pPr>
              <a:buNone/>
            </a:pPr>
            <a:r>
              <a:rPr lang="ru-RU" dirty="0" smtClean="0"/>
              <a:t>Буду подражать слону!</a:t>
            </a:r>
          </a:p>
          <a:p>
            <a:pPr>
              <a:buNone/>
            </a:pPr>
            <a:r>
              <a:rPr lang="ru-RU" dirty="0" smtClean="0"/>
              <a:t>Губы «хоботом» тяну.</a:t>
            </a:r>
          </a:p>
          <a:p>
            <a:pPr>
              <a:buNone/>
            </a:pPr>
            <a:r>
              <a:rPr lang="ru-RU" dirty="0" smtClean="0"/>
              <a:t>А теперь их отпускаю</a:t>
            </a:r>
          </a:p>
          <a:p>
            <a:pPr>
              <a:buNone/>
            </a:pPr>
            <a:r>
              <a:rPr lang="ru-RU" dirty="0" smtClean="0"/>
              <a:t>И на место возвращаю.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2253615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3\3 001.jpg"/>
          <p:cNvPicPr/>
          <p:nvPr/>
        </p:nvPicPr>
        <p:blipFill rotWithShape="1">
          <a:blip r:embed="rId3" cstate="print"/>
          <a:srcRect b="19149"/>
          <a:stretch/>
        </p:blipFill>
        <p:spPr bwMode="auto">
          <a:xfrm>
            <a:off x="2743200" y="4495800"/>
            <a:ext cx="4314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«ЗМЕЯ»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Подражаем мы змее,</a:t>
            </a:r>
          </a:p>
          <a:p>
            <a:pPr>
              <a:buNone/>
            </a:pPr>
            <a:r>
              <a:rPr lang="ru-RU" dirty="0" smtClean="0"/>
              <a:t>С ней мы будем наравне:</a:t>
            </a:r>
          </a:p>
          <a:p>
            <a:pPr>
              <a:buNone/>
            </a:pPr>
            <a:r>
              <a:rPr lang="ru-RU" dirty="0" smtClean="0"/>
              <a:t>Высунем язык и спрячем,</a:t>
            </a:r>
          </a:p>
          <a:p>
            <a:pPr>
              <a:buNone/>
            </a:pPr>
            <a:r>
              <a:rPr lang="ru-RU" dirty="0" smtClean="0"/>
              <a:t>Только так, а не иначе.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6\6 00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300"/>
          <a:stretch/>
        </p:blipFill>
        <p:spPr bwMode="auto">
          <a:xfrm>
            <a:off x="4572000" y="4038600"/>
            <a:ext cx="1847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2035810" cy="26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apa\Pictures\2012-09-09 6\6 00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58" b="89831" l="55879" r="95477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55300"/>
          <a:stretch/>
        </p:blipFill>
        <p:spPr bwMode="auto">
          <a:xfrm>
            <a:off x="3352800" y="3896810"/>
            <a:ext cx="1457325" cy="136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apa\Pictures\2012-09-09 6\6 00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58" b="89831" l="55879" r="95477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55300"/>
          <a:stretch/>
        </p:blipFill>
        <p:spPr bwMode="auto">
          <a:xfrm>
            <a:off x="2438400" y="3691720"/>
            <a:ext cx="1083468" cy="10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810000" y="3904351"/>
            <a:ext cx="1685925" cy="4125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19449" y="4774009"/>
            <a:ext cx="1943102" cy="49133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«Блинчик»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Испекли блинов немножко,</a:t>
            </a:r>
          </a:p>
          <a:p>
            <a:pPr>
              <a:buNone/>
            </a:pPr>
            <a:r>
              <a:rPr lang="ru-RU" dirty="0" smtClean="0"/>
              <a:t>Остудили на окошке.</a:t>
            </a:r>
          </a:p>
          <a:p>
            <a:pPr>
              <a:buNone/>
            </a:pPr>
            <a:r>
              <a:rPr lang="ru-RU" dirty="0" smtClean="0"/>
              <a:t>Есть их будем со сметаной,</a:t>
            </a:r>
          </a:p>
          <a:p>
            <a:pPr>
              <a:buNone/>
            </a:pPr>
            <a:r>
              <a:rPr lang="ru-RU" dirty="0" smtClean="0"/>
              <a:t>Пригласим к обеду маму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13\13 001.jpg"/>
          <p:cNvPicPr/>
          <p:nvPr/>
        </p:nvPicPr>
        <p:blipFill rotWithShape="1">
          <a:blip r:embed="rId2" cstate="print"/>
          <a:srcRect b="13514"/>
          <a:stretch/>
        </p:blipFill>
        <p:spPr bwMode="auto">
          <a:xfrm>
            <a:off x="1828800" y="3581400"/>
            <a:ext cx="4162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2743200" cy="240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«Качели»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Сели дети на качели</a:t>
            </a:r>
          </a:p>
          <a:p>
            <a:pPr>
              <a:buNone/>
            </a:pPr>
            <a:r>
              <a:rPr lang="ru-RU" dirty="0" smtClean="0"/>
              <a:t>И взлетели выше ели.</a:t>
            </a:r>
          </a:p>
          <a:p>
            <a:pPr>
              <a:buNone/>
            </a:pPr>
            <a:r>
              <a:rPr lang="ru-RU" dirty="0" smtClean="0"/>
              <a:t>Даже солнышка коснулись,</a:t>
            </a:r>
          </a:p>
          <a:p>
            <a:pPr>
              <a:buNone/>
            </a:pPr>
            <a:r>
              <a:rPr lang="ru-RU" dirty="0" smtClean="0"/>
              <a:t>А потом назад вернулись.	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906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1\11 001.jpg"/>
          <p:cNvPicPr/>
          <p:nvPr/>
        </p:nvPicPr>
        <p:blipFill rotWithShape="1">
          <a:blip r:embed="rId3" cstate="print"/>
          <a:srcRect b="13872"/>
          <a:stretch/>
        </p:blipFill>
        <p:spPr bwMode="auto">
          <a:xfrm>
            <a:off x="838200" y="2895600"/>
            <a:ext cx="38127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«Киска сердится»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Выгляни в окошечко</a:t>
            </a:r>
          </a:p>
          <a:p>
            <a:pPr>
              <a:buNone/>
            </a:pPr>
            <a:r>
              <a:rPr lang="ru-RU" dirty="0" smtClean="0"/>
              <a:t>Там увидишь кошечку.</a:t>
            </a:r>
          </a:p>
          <a:p>
            <a:pPr>
              <a:buNone/>
            </a:pPr>
            <a:r>
              <a:rPr lang="ru-RU" dirty="0" smtClean="0"/>
              <a:t>Кошка спинку выгнула</a:t>
            </a:r>
          </a:p>
          <a:p>
            <a:pPr>
              <a:buNone/>
            </a:pPr>
            <a:r>
              <a:rPr lang="ru-RU" dirty="0" smtClean="0"/>
              <a:t>Зашипела, прыгнула...</a:t>
            </a:r>
          </a:p>
          <a:p>
            <a:pPr>
              <a:buNone/>
            </a:pPr>
            <a:r>
              <a:rPr lang="ru-RU" dirty="0" smtClean="0"/>
              <a:t>Рассердилась киска</a:t>
            </a:r>
          </a:p>
          <a:p>
            <a:pPr>
              <a:buNone/>
            </a:pPr>
            <a:r>
              <a:rPr lang="ru-RU" dirty="0" smtClean="0"/>
              <a:t>Не подходите близко!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7\7 001.jpg"/>
          <p:cNvPicPr/>
          <p:nvPr/>
        </p:nvPicPr>
        <p:blipFill rotWithShape="1">
          <a:blip r:embed="rId2" cstate="print"/>
          <a:srcRect b="19192"/>
          <a:stretch/>
        </p:blipFill>
        <p:spPr bwMode="auto">
          <a:xfrm>
            <a:off x="2209800" y="4419600"/>
            <a:ext cx="4286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652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Рекомендации по проведению упражнений артикуляционной гимнастики</vt:lpstr>
      <vt:lpstr>«Бегемотики»</vt:lpstr>
      <vt:lpstr>«ЛЯГУШКИ» </vt:lpstr>
      <vt:lpstr>«СЛОН» </vt:lpstr>
      <vt:lpstr>«ЗМЕЯ» </vt:lpstr>
      <vt:lpstr> «Блинчик» </vt:lpstr>
      <vt:lpstr> «Качели»  </vt:lpstr>
      <vt:lpstr>  «Киска сердится»   </vt:lpstr>
      <vt:lpstr>«Чашечка»  </vt:lpstr>
      <vt:lpstr>«Индюк» </vt:lpstr>
      <vt:lpstr>«Маляр»  </vt:lpstr>
      <vt:lpstr>«Лошадка» </vt:lpstr>
      <vt:lpstr>«Грибок»  </vt:lpstr>
      <vt:lpstr>«Гармошка»  </vt:lpstr>
      <vt:lpstr>«Вкусное варенье»  </vt:lpstr>
      <vt:lpstr>«Расческа» </vt:lpstr>
      <vt:lpstr>«ПАРУС»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Lapa</dc:creator>
  <cp:lastModifiedBy>МДОУ-196</cp:lastModifiedBy>
  <cp:revision>27</cp:revision>
  <dcterms:created xsi:type="dcterms:W3CDTF">2012-09-24T16:12:30Z</dcterms:created>
  <dcterms:modified xsi:type="dcterms:W3CDTF">2017-03-31T09:54:51Z</dcterms:modified>
</cp:coreProperties>
</file>